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e3ed1b483054d05" /><Relationship Type="http://schemas.openxmlformats.org/officeDocument/2006/relationships/extended-properties" Target="/docProps/app.xml" Id="R9ea4e9802b374c54" /><Relationship Type="http://schemas.openxmlformats.org/officeDocument/2006/relationships/officeDocument" Target="/ppt/presentation.xml" Id="R606373c546e1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8f53779374a96"/>
  </p:sldMasterIdLst>
  <p:notesMasterIdLst>
    <p:notesMasterId xmlns:r="http://schemas.openxmlformats.org/officeDocument/2006/relationships" r:id="Ra59cdac0c99c482b"/>
  </p:notesMasterIdLst>
  <p:sldIdLst>
    <p:sldId xmlns:r="http://schemas.openxmlformats.org/officeDocument/2006/relationships" id="256" r:id="R00474ee6768a4a31"/>
    <p:sldId xmlns:r="http://schemas.openxmlformats.org/officeDocument/2006/relationships" id="257" r:id="Rc45168ce99394c27"/>
    <p:sldId xmlns:r="http://schemas.openxmlformats.org/officeDocument/2006/relationships" id="258" r:id="R41a7021b351b400c"/>
    <p:sldId xmlns:r="http://schemas.openxmlformats.org/officeDocument/2006/relationships" id="259" r:id="Ra9f4a474917644b1"/>
    <p:sldId xmlns:r="http://schemas.openxmlformats.org/officeDocument/2006/relationships" id="260" r:id="R8a12f3d367694e58"/>
    <p:sldId xmlns:r="http://schemas.openxmlformats.org/officeDocument/2006/relationships" id="261" r:id="Rd1b000a9a0f94f8c"/>
    <p:sldId xmlns:r="http://schemas.openxmlformats.org/officeDocument/2006/relationships" id="262" r:id="Reac1c4dc8d404099"/>
    <p:sldId xmlns:r="http://schemas.openxmlformats.org/officeDocument/2006/relationships" id="263" r:id="Ra22251b70c45423d"/>
    <p:sldId xmlns:r="http://schemas.openxmlformats.org/officeDocument/2006/relationships" id="264" r:id="Rd651b34a49c44337"/>
    <p:sldId xmlns:r="http://schemas.openxmlformats.org/officeDocument/2006/relationships" id="265" r:id="Radd7d2357b1d46a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347711ca1cb45b0" /><Relationship Type="http://schemas.openxmlformats.org/officeDocument/2006/relationships/slideMaster" Target="/ppt/slideMasters/slideMaster1.xml" Id="R09c8f53779374a96" /><Relationship Type="http://schemas.openxmlformats.org/officeDocument/2006/relationships/notesMaster" Target="/ppt/notesMasters/notesMaster1.xml" Id="Ra59cdac0c99c482b" /><Relationship Type="http://schemas.openxmlformats.org/officeDocument/2006/relationships/presProps" Target="/ppt/presProps.xml" Id="Re4ebb9bc17df4df7" /><Relationship Type="http://schemas.openxmlformats.org/officeDocument/2006/relationships/tableStyles" Target="/ppt/tableStyles.xml" Id="R67d5b25305e143fa" /><Relationship Type="http://schemas.openxmlformats.org/officeDocument/2006/relationships/slide" Target="/ppt/slides/slide1.xml" Id="R00474ee6768a4a31" /><Relationship Type="http://schemas.openxmlformats.org/officeDocument/2006/relationships/slide" Target="/ppt/slides/slide2.xml" Id="Rc45168ce99394c27" /><Relationship Type="http://schemas.openxmlformats.org/officeDocument/2006/relationships/slide" Target="/ppt/slides/slide3.xml" Id="R41a7021b351b400c" /><Relationship Type="http://schemas.openxmlformats.org/officeDocument/2006/relationships/slide" Target="/ppt/slides/slide4.xml" Id="Ra9f4a474917644b1" /><Relationship Type="http://schemas.openxmlformats.org/officeDocument/2006/relationships/slide" Target="/ppt/slides/slide5.xml" Id="R8a12f3d367694e58" /><Relationship Type="http://schemas.openxmlformats.org/officeDocument/2006/relationships/slide" Target="/ppt/slides/slide6.xml" Id="Rd1b000a9a0f94f8c" /><Relationship Type="http://schemas.openxmlformats.org/officeDocument/2006/relationships/slide" Target="/ppt/slides/slide7.xml" Id="Reac1c4dc8d404099" /><Relationship Type="http://schemas.openxmlformats.org/officeDocument/2006/relationships/slide" Target="/ppt/slides/slide8.xml" Id="Ra22251b70c45423d" /><Relationship Type="http://schemas.openxmlformats.org/officeDocument/2006/relationships/slide" Target="/ppt/slides/slide9.xml" Id="Rd651b34a49c44337" /><Relationship Type="http://schemas.openxmlformats.org/officeDocument/2006/relationships/slide" Target="/ppt/slides/slide10.xml" Id="Radd7d2357b1d46a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b5ba23fc947496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7a997ba4a7c4f66" /><Relationship Type="http://schemas.openxmlformats.org/officeDocument/2006/relationships/notesMaster" Target="/ppt/notesMasters/notesMaster1.xml" Id="R33d7bc7a5e2443e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56856d1060a40ca" /><Relationship Type="http://schemas.openxmlformats.org/officeDocument/2006/relationships/notesMaster" Target="/ppt/notesMasters/notesMaster1.xml" Id="Ra0b8e64fd8ce4d1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dd2d0eaae37429a" /><Relationship Type="http://schemas.openxmlformats.org/officeDocument/2006/relationships/notesMaster" Target="/ppt/notesMasters/notesMaster1.xml" Id="R9c50a29fc6764d6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c63a13252c2469b" /><Relationship Type="http://schemas.openxmlformats.org/officeDocument/2006/relationships/notesMaster" Target="/ppt/notesMasters/notesMaster1.xml" Id="Rfd9d82ec3d5d454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5bf1605b20d4781" /><Relationship Type="http://schemas.openxmlformats.org/officeDocument/2006/relationships/notesMaster" Target="/ppt/notesMasters/notesMaster1.xml" Id="R680857d34b3f47a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b13b3c14e9c4102" /><Relationship Type="http://schemas.openxmlformats.org/officeDocument/2006/relationships/notesMaster" Target="/ppt/notesMasters/notesMaster1.xml" Id="R60fec01fc94a40e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e666d0629844be9" /><Relationship Type="http://schemas.openxmlformats.org/officeDocument/2006/relationships/notesMaster" Target="/ppt/notesMasters/notesMaster1.xml" Id="R4d0c1bf8c6284eb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dcf1705d73d4963" /><Relationship Type="http://schemas.openxmlformats.org/officeDocument/2006/relationships/notesMaster" Target="/ppt/notesMasters/notesMaster1.xml" Id="R9fe148cb2fd4496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8798f009f434b8f" /><Relationship Type="http://schemas.openxmlformats.org/officeDocument/2006/relationships/notesMaster" Target="/ppt/notesMasters/notesMaster1.xml" Id="Rbe5e83e82fce4df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a820c13bbab4ec9" /><Relationship Type="http://schemas.openxmlformats.org/officeDocument/2006/relationships/notesMaster" Target="/ppt/notesMasters/notesMaster1.xml" Id="R2b11b26bdda04d6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Preuvale est en pré-lancement. Aucun client, revenu ni certification revendiqué.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Problème de préparation documentaire. L’intensité et la fréquence doivent être validées auprès de chaque prospect. Marché adjacent : https://www.conveyor.com/pricing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Fonctions V1 construites. Sélection éditoriale inspirée du NIST SP1300 https://csrc.nist.gov/pubs/sp/1300/final et du guide ANSSI https://messervices.cyber.gouv.fr/guides/guide-dhygiene-informatique. Aucune équivalence normative.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Capture du produit réel en fonctionnement. Données de démonstration fictives.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Exemple rédigé pour illustrer une déclaration honnête. Aucune entreprise réelle n’est concernée.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Sauvegarde AES-GCM-256 et PBKDF2-SHA-256 600000 itérations. Pas de conservation serveur du dossier. Les journaux de plateforme ne sont pas gérés par la V1.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Prix décidé à tester, pas revenu acquis. Dossiers et exports illimités, mises à jour du référentiel prévues dans la licence. Le vendeur, les conditions payantes et l’encaissement doivent être établis avant la vente.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b08594fb14f8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33fbbfd85544efb" /><Relationship Type="http://schemas.openxmlformats.org/officeDocument/2006/relationships/slideLayout" Target="/ppt/slideLayouts/slideLayout1.xml" Id="R08ae294a799a442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e294a799a442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642ab8dc4e05" /><Relationship Type="http://schemas.openxmlformats.org/officeDocument/2006/relationships/notesSlide" Target="/ppt/notesSlides/notesSlide1.xml" Id="R2272891d931a45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9f7cf1864795" /><Relationship Type="http://schemas.openxmlformats.org/officeDocument/2006/relationships/hyperlink" Target="https://preuvale.com" TargetMode="External" Id="Raca0698a8426401a" /><Relationship Type="http://schemas.openxmlformats.org/officeDocument/2006/relationships/notesSlide" Target="/ppt/notesSlides/notesSlide10.xml" Id="Ra193c1df5486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468532e24b0f" /><Relationship Type="http://schemas.openxmlformats.org/officeDocument/2006/relationships/notesSlide" Target="/ppt/notesSlides/notesSlide2.xml" Id="Ra5ec51d5666a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18c4cc9be4948" /><Relationship Type="http://schemas.openxmlformats.org/officeDocument/2006/relationships/notesSlide" Target="/ppt/notesSlides/notesSlide3.xml" Id="R959be108415a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ab30ad6348ee" /><Relationship Type="http://schemas.openxmlformats.org/officeDocument/2006/relationships/notesSlide" Target="/ppt/notesSlides/notesSlide4.xml" Id="R38b3ae507bf2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d26ba5af4842" /><Relationship Type="http://schemas.openxmlformats.org/officeDocument/2006/relationships/image" Target="/ppt/media/image.png" Id="R209769509f8f46f3" /><Relationship Type="http://schemas.openxmlformats.org/officeDocument/2006/relationships/notesSlide" Target="/ppt/notesSlides/notesSlide5.xml" Id="R47df35143df5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84b15f0c74ae7" /><Relationship Type="http://schemas.openxmlformats.org/officeDocument/2006/relationships/notesSlide" Target="/ppt/notesSlides/notesSlide6.xml" Id="R58643fa9154a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8d7bfbaf44534" /><Relationship Type="http://schemas.openxmlformats.org/officeDocument/2006/relationships/notesSlide" Target="/ppt/notesSlides/notesSlide7.xml" Id="R61e4ac85a3944d3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632ca6494e3c" /><Relationship Type="http://schemas.openxmlformats.org/officeDocument/2006/relationships/notesSlide" Target="/ppt/notesSlides/notesSlide8.xml" Id="Rdaec668b1f62420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0ce7801714087" /><Relationship Type="http://schemas.openxmlformats.org/officeDocument/2006/relationships/notesSlide" Target="/ppt/notesSlides/notesSlide9.xml" Id="Rba66dbe9d99f4c7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42B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523023-C724-4B09-A073-1F8D49DB5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5EE54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5EE54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08501B-2AC7-43F0-B015-800BD8AA3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B8C9C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B8C9C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0CCEED-8190-493D-8B81-986941A6D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10668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Votre dossier de sécurité</a:t>
            </a:r>
          </a:p>
          <a:p xmlns:a="http://schemas.openxmlformats.org/drawingml/2006/main">
            <a:pPr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pour le prochain client.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596874-E216-4517-828A-F41077814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333875"/>
            <a:ext cx="9525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D9E5E9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9E5E9"/>
                </a:solidFill>
                <a:latin typeface="Arial"/>
                <a:ea typeface="Arial"/>
                <a:cs typeface="Arial"/>
              </a:rPr>
              <a:t>Pour les petites équipes B2B qui doivent expliquer</a:t>
            </a:r>
          </a:p>
          <a:p xmlns:a="http://schemas.openxmlformats.org/drawingml/2006/main">
            <a:pPr>
              <a:defRPr sz="2250" b="0">
                <a:solidFill>
                  <a:srgbClr val="D9E5E9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9E5E9"/>
                </a:solidFill>
                <a:latin typeface="Arial"/>
                <a:ea typeface="Arial"/>
                <a:cs typeface="Arial"/>
              </a:rPr>
              <a:t>comment elles protègent les informations confiées.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51F9F4-63F7-4699-8359-47048BC25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97217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5EE54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5EE54"/>
                </a:solidFill>
                <a:latin typeface="Arial"/>
                <a:ea typeface="Arial"/>
                <a:cs typeface="Arial"/>
              </a:rPr>
              <a:t>V1 gratuite · Offre annuelle proposée à 149 $ CAD hors taxes</a:t>
            </a:r>
          </a:p>
        </p:txBody>
      </p:sp>
    </p:spTree>
    <p:extLst>
      <p:ext uri="{BB962C8B-B14F-4D97-AF65-F5344CB8AC3E}">
        <p14:creationId xmlns:p14="http://schemas.microsoft.com/office/powerpoint/2010/main" val="5945108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42B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B8B28B-7A92-43D3-A341-1A768DC55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5EE54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5EE54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B0EC36-7F97-4AF2-959E-B2CC7620A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B8C9C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B8C9C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1B85D5-C16A-4D18-8A3E-B6FADD930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Votre premier dossier est accessible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C87B7D-B5C6-4259-B72A-E6FE432CD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14625"/>
            <a:ext cx="106680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Essayez avec votre périmètre</a:t>
            </a:r>
          </a:p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ou explorez l’exemple fictif.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12B8B9-F7F8-435C-857C-2E894B052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857750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D5EE5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D5EE54"/>
                </a:solidFill>
                <a:latin typeface="Arial"/>
                <a:ea typeface="Arial"/>
                <a:cs typeface="Arial"/>
                <a:hlinkClick xmlns:r="http://schemas.openxmlformats.org/officeDocument/2006/relationships" r:id="Raca0698a8426401a"/>
              </a:rPr>
              <a:t>https://preuvale.com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B35A7C-FAEB-4939-839E-8B9383D74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572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9E5E9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9E5E9"/>
                </a:solidFill>
                <a:latin typeface="Arial"/>
                <a:ea typeface="Arial"/>
                <a:cs typeface="Arial"/>
              </a:rPr>
              <a:t>Sans compte. Sans carte bancaire.</a:t>
            </a:r>
          </a:p>
          <a:p xmlns:a="http://schemas.openxmlformats.org/drawingml/2006/main">
            <a:pPr>
              <a:defRPr sz="1725" b="0">
                <a:solidFill>
                  <a:srgbClr val="D9E5E9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9E5E9"/>
                </a:solidFill>
                <a:latin typeface="Arial"/>
                <a:ea typeface="Arial"/>
                <a:cs typeface="Arial"/>
              </a:rPr>
              <a:t>Le formulaire permet de confirmer votre intérêt à 149 $ CAD/an hors taxes.</a:t>
            </a:r>
          </a:p>
        </p:txBody>
      </p:sp>
    </p:spTree>
    <p:extLst>
      <p:ext uri="{BB962C8B-B14F-4D97-AF65-F5344CB8AC3E}">
        <p14:creationId xmlns:p14="http://schemas.microsoft.com/office/powerpoint/2010/main" val="63740475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A46DED-A21D-4F3D-86E7-56B13E065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CB7893-201F-4E28-BE19-5A1180515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4326BA-D485-4FD7-9EC3-F49D720C9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Quand le questionnaire arrive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7AB08B-785D-47B1-94A6-9DF9AF515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14625"/>
            <a:ext cx="9810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Les réponses existent en partie.</a:t>
            </a:r>
          </a:p>
          <a:p xmlns:a="http://schemas.openxmlformats.org/drawingml/2006/main">
            <a:pPr>
              <a:defRPr sz="315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Elles sont dispersées.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A6F358-B3B3-4B61-9C59-C314EB6A9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0"/>
            <a:ext cx="1057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Il faut retrouver les informations, expliquer les exceptions</a:t>
            </a:r>
          </a:p>
          <a:p xmlns:a="http://schemas.openxmlformats.org/drawingml/2006/main">
            <a:pPr>
              <a:defRPr sz="217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et éviter de promettre un contrôle qui reste à mettre en place.</a:t>
            </a:r>
          </a:p>
        </p:txBody>
      </p:sp>
    </p:spTree>
    <p:extLst>
      <p:ext uri="{BB962C8B-B14F-4D97-AF65-F5344CB8AC3E}">
        <p14:creationId xmlns:p14="http://schemas.microsoft.com/office/powerpoint/2010/main" val="3410909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697579-9B0A-4C47-8DFC-F578B1F77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E465E7-78F3-4C91-9112-F5C26D4E3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96B727-4C81-422B-8AC3-A8E685D5F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Un socle réutilisable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A5AC04-B72B-4E86-BE22-FE2A5CFF8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3048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125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1125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895845-A3FB-49E0-8A32-7CA33E992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572000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contrôles expliqués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A64A74-74AC-43BE-B1BE-92490E806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714625"/>
            <a:ext cx="609600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B38"/>
                </a:solidFill>
                <a:latin typeface="Arial"/>
                <a:ea typeface="Arial"/>
                <a:cs typeface="Arial"/>
              </a:rPr>
              <a:t>Des réponses avec leur contexte</a:t>
            </a:r>
          </a:p>
          <a:p xmlns:a="http://schemas.openxmlformats.org/drawingml/2006/main">
            <a:pPr>
              <a:defRPr sz="2475" b="0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B38"/>
                </a:solidFill>
                <a:latin typeface="Arial"/>
                <a:ea typeface="Arial"/>
                <a:cs typeface="Arial"/>
              </a:rPr>
              <a:t>Des références de justificatifs</a:t>
            </a:r>
          </a:p>
          <a:p xmlns:a="http://schemas.openxmlformats.org/drawingml/2006/main">
            <a:pPr>
              <a:defRPr sz="2475" b="0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B38"/>
                </a:solidFill>
                <a:latin typeface="Arial"/>
                <a:ea typeface="Arial"/>
                <a:cs typeface="Arial"/>
              </a:rPr>
              <a:t>Un plan d’action à attribuer</a:t>
            </a:r>
          </a:p>
          <a:p xmlns:a="http://schemas.openxmlformats.org/drawingml/2006/main">
            <a:pPr>
              <a:defRPr sz="2475" b="0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B38"/>
                </a:solidFill>
                <a:latin typeface="Arial"/>
                <a:ea typeface="Arial"/>
                <a:cs typeface="Arial"/>
              </a:rPr>
              <a:t>Des exports à conserver</a:t>
            </a:r>
          </a:p>
        </p:txBody>
      </p:sp>
    </p:spTree>
    <p:extLst>
      <p:ext uri="{BB962C8B-B14F-4D97-AF65-F5344CB8AC3E}">
        <p14:creationId xmlns:p14="http://schemas.microsoft.com/office/powerpoint/2010/main" val="64004199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90EFEA-9F64-42F3-ABE8-168739FF8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DEEBD0-AA1C-4BFC-A7C4-9679DFB50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21E680-7122-40E3-987C-6377097C9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Le parcours de préparation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A5DB58-01A4-406C-90DB-88FB2AAE6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35AC4B-CF35-4016-BAEF-B51B9F1F8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4765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Définir le périmètre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49AB1E-5F75-4A0D-A667-1CF0E86B7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956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L’activité, les équipes et les outils concernés.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4E3E2A-5D6D-4959-9ACF-CDD58257F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29000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FE6F1A-8F0C-4C4A-9E13-5C022452F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290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Décrire les pratiques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293BF1-210E-4892-92B8-8AE30C936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8481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En place, partielles, absentes ou à vérifier.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48A7D4-D180-4D76-B8EB-3A8B2930D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381500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B6DCF7-29F4-40E4-B5F1-6A3CFB973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3815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Référencer les justificatifs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316248-A5D7-4840-87B1-5EDAE6466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006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Une référence interne, un contexte, une date de revue.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1A3F09-B3D5-4DDE-AC98-0428D772D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334000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CE8442-2AA9-481D-A544-0FD85DD05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340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Relire et exporter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DC6060-2142-43AD-BD89-7D164596D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531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Un dossier HTML imprimable en PDF et des réponses CSV.</a:t>
            </a:r>
          </a:p>
        </p:txBody>
      </p:sp>
    </p:spTree>
    <p:extLst>
      <p:ext uri="{BB962C8B-B14F-4D97-AF65-F5344CB8AC3E}">
        <p14:creationId xmlns:p14="http://schemas.microsoft.com/office/powerpoint/2010/main" val="53015896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F8B19D-7C98-459C-8188-F79938536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7ECFAC-1DEF-46C2-A322-0E0CCFCDD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0C9D55-9872-4420-872D-73CDF2DB6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L’atelier, dans votre navigateur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ABAE20-E2F6-4A98-B680-9D33851DA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3333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Exemple fictif</a:t>
            </a:r>
          </a:p>
          <a:p xmlns:a="http://schemas.openxmlformats.org/drawingml/2006/main">
            <a:pPr>
              <a:defRPr sz="27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Atelier Boréal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D27881-113F-4E38-9662-B2F00DB93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3238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Vos réponses restent</a:t>
            </a:r>
          </a:p>
          <a:p xmlns:a="http://schemas.openxmlformats.org/drawingml/2006/main">
            <a:pPr>
              <a:defRPr sz="202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dans la session.</a:t>
            </a:r>
          </a:p>
          <a:p xmlns:a="http://schemas.openxmlformats.org/drawingml/2006/main">
            <a:pPr>
              <a:defRPr sz="202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Vous choisissez</a:t>
            </a:r>
          </a:p>
          <a:p xmlns:a="http://schemas.openxmlformats.org/drawingml/2006/main">
            <a:pPr>
              <a:defRPr sz="202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ce que vous exportez.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9769509f8f46f3"/>
          <a:stretch xmlns:a="http://schemas.openxmlformats.org/drawingml/2006/main"/>
        </p:blipFill>
        <p:spPr>
          <a:xfrm xmlns:a="http://schemas.openxmlformats.org/drawingml/2006/main">
            <a:off x="5097236" y="2428875"/>
            <a:ext cx="5617029" cy="4095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5434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4E00F5-0593-46C0-A342-D64941CC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3C2C98-61AF-42E9-A2D3-71CCD62B4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44F75B-8405-49D9-98A3-73E681D93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Une réponse précise garde ses limites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F5CCE3-4C21-4DB2-B1DD-636A49ECA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14625"/>
            <a:ext cx="1047750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77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« La double authentification protège</a:t>
            </a:r>
          </a:p>
          <a:p xmlns:a="http://schemas.openxmlformats.org/drawingml/2006/main">
            <a:pPr>
              <a:defRPr sz="277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la messagerie et les comptes administrateurs.</a:t>
            </a:r>
          </a:p>
          <a:p xmlns:a="http://schemas.openxmlformats.org/drawingml/2006/main">
            <a:pPr>
              <a:defRPr sz="277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Deux outils restent à couvrir. »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AE15FF-D532-43B1-9696-4DE75E73F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47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Exemple fictif. Le statut reste partiel.</a:t>
            </a:r>
          </a:p>
          <a:p xmlns:a="http://schemas.openxmlformats.org/drawingml/2006/main">
            <a:pPr>
              <a:defRPr sz="202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Une référence de preuve ne remplace jamais sa vérification.</a:t>
            </a:r>
          </a:p>
        </p:txBody>
      </p:sp>
    </p:spTree>
    <p:extLst>
      <p:ext uri="{BB962C8B-B14F-4D97-AF65-F5344CB8AC3E}">
        <p14:creationId xmlns:p14="http://schemas.microsoft.com/office/powerpoint/2010/main" val="18459087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42B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D21FB5-D48F-4E80-A939-FD03200FB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D5EE54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5EE54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CEE72F-849E-4D10-A0D9-80BF9643A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B8C9C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B8C9C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80EABF-6B0B-4711-9E87-ED1A01541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confidentialité au quotidien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3E62FF-7C6A-4F31-BF86-33E44E552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10668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Le dossier reste chez vous.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9FC1F3-450F-4DE3-967E-A5855EB61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05250"/>
            <a:ext cx="10477500" cy="1857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D9E5E9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9E5E9"/>
                </a:solidFill>
                <a:latin typeface="Arial"/>
                <a:ea typeface="Arial"/>
                <a:cs typeface="Arial"/>
              </a:rPr>
              <a:t>Sauvegarde chiffrée pour reprendre le travail.</a:t>
            </a:r>
          </a:p>
          <a:p xmlns:a="http://schemas.openxmlformats.org/drawingml/2006/main">
            <a:pPr>
              <a:defRPr sz="2250" b="0">
                <a:solidFill>
                  <a:srgbClr val="D9E5E9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9E5E9"/>
                </a:solidFill>
                <a:latin typeface="Arial"/>
                <a:ea typeface="Arial"/>
                <a:cs typeface="Arial"/>
              </a:rPr>
              <a:t>Rapport et CSV en clair, à partager avec précaution.</a:t>
            </a:r>
          </a:p>
          <a:p xmlns:a="http://schemas.openxmlformats.org/drawingml/2006/main">
            <a:pPr>
              <a:defRPr sz="2250" b="0">
                <a:solidFill>
                  <a:srgbClr val="D9E5E9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9E5E9"/>
                </a:solidFill>
                <a:latin typeface="Arial"/>
                <a:ea typeface="Arial"/>
                <a:cs typeface="Arial"/>
              </a:rPr>
              <a:t>Aucun justificatif chargé sur le serveur.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2BBE89-AE7E-4602-84D1-C23D043A9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143625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D5EE5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D5EE54"/>
                </a:solidFill>
                <a:latin typeface="Arial"/>
                <a:ea typeface="Arial"/>
                <a:cs typeface="Arial"/>
              </a:rPr>
              <a:t>Le poste, ses extensions et les traces de l’hébergeur restent hors du périmètre du produit.</a:t>
            </a:r>
          </a:p>
        </p:txBody>
      </p:sp>
    </p:spTree>
    <p:extLst>
      <p:ext uri="{BB962C8B-B14F-4D97-AF65-F5344CB8AC3E}">
        <p14:creationId xmlns:p14="http://schemas.microsoft.com/office/powerpoint/2010/main" val="137936237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ECE917-0F64-4788-9266-114AB2DD7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71F292-D6C9-4F23-B993-689BBEC48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559E5D-C3B6-4241-A8EB-379135571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L’offre de lancement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4AB0C5-DEFF-4B2C-85FB-3BC21EE16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10477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75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75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149 $ CAD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9EAE15-CBB0-413F-96A2-4888668D2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8150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B38"/>
                </a:solidFill>
                <a:latin typeface="Arial"/>
                <a:ea typeface="Arial"/>
                <a:cs typeface="Arial"/>
              </a:rPr>
              <a:t>Par an et par organisation, hors taxes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709003-330A-4EDE-BAD4-49A82A6BF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86375"/>
            <a:ext cx="1047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Prix proposé. V1 gratuite pendant la validation.</a:t>
            </a:r>
          </a:p>
          <a:p xmlns:a="http://schemas.openxmlformats.org/drawingml/2006/main">
            <a:pPr>
              <a:defRPr sz="210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Aucun paiement ni renouvellement automatique aujourd’hui.</a:t>
            </a:r>
          </a:p>
        </p:txBody>
      </p:sp>
    </p:spTree>
    <p:extLst>
      <p:ext uri="{BB962C8B-B14F-4D97-AF65-F5344CB8AC3E}">
        <p14:creationId xmlns:p14="http://schemas.microsoft.com/office/powerpoint/2010/main" val="16789054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25570D-44AF-4FAD-A716-1A7A68BB6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preuvale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64B3B1-C6BC-431D-ADFF-0DD92DCC1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57200"/>
            <a:ext cx="714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FAE3D1-8D91-45FE-BF20-25FE4F660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572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Le bon usage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38C63C-88ED-432D-8408-7CFBE083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307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Agences, studios logiciels</a:t>
            </a:r>
          </a:p>
          <a:p xmlns:a="http://schemas.openxmlformats.org/drawingml/2006/main">
            <a:pPr>
              <a:defRPr sz="3075" b="1">
                <a:solidFill>
                  <a:srgbClr val="142B38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142B38"/>
                </a:solidFill>
                <a:latin typeface="Arial"/>
                <a:ea typeface="Arial"/>
                <a:cs typeface="Arial"/>
              </a:rPr>
              <a:t>et prestataires B2B de 5 à 50 personnes.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8B38B5-316C-4366-A8EC-E7407DBF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Un dossier pour préparer la discussion avec votre client.</a:t>
            </a:r>
          </a:p>
          <a:p xmlns:a="http://schemas.openxmlformats.org/drawingml/2006/main">
            <a:pPr>
              <a:defRPr sz="217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Votre responsable vérifie les réponses avant diffusion.</a:t>
            </a:r>
          </a:p>
          <a:p xmlns:a="http://schemas.openxmlformats.org/drawingml/2006/main">
            <a:pPr>
              <a:defRPr sz="2175" b="0">
                <a:solidFill>
                  <a:srgbClr val="536571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36571"/>
                </a:solidFill>
                <a:latin typeface="Arial"/>
                <a:ea typeface="Arial"/>
                <a:cs typeface="Arial"/>
              </a:rPr>
              <a:t>La V1 ne remplace pas un audit ou une certification.</a:t>
            </a:r>
          </a:p>
        </p:txBody>
      </p:sp>
    </p:spTree>
    <p:extLst>
      <p:ext uri="{BB962C8B-B14F-4D97-AF65-F5344CB8AC3E}">
        <p14:creationId xmlns:p14="http://schemas.microsoft.com/office/powerpoint/2010/main" val="1005390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2026-09-12T21:52:01.4320000Z</dcterms:created>
  <dcterms:modified xsi:type="dcterms:W3CDTF">2026-09-12T21:52:01.4330000Z</dcterms:modified>
</coreProperties>
</file>